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367" r:id="rId3"/>
    <p:sldId id="533" r:id="rId4"/>
    <p:sldId id="534" r:id="rId5"/>
    <p:sldId id="535" r:id="rId6"/>
    <p:sldId id="536" r:id="rId7"/>
    <p:sldId id="537" r:id="rId8"/>
    <p:sldId id="538" r:id="rId9"/>
    <p:sldId id="539" r:id="rId10"/>
    <p:sldId id="540" r:id="rId11"/>
    <p:sldId id="542" r:id="rId12"/>
    <p:sldId id="543" r:id="rId13"/>
    <p:sldId id="541" r:id="rId14"/>
    <p:sldId id="544" r:id="rId15"/>
    <p:sldId id="545" r:id="rId16"/>
    <p:sldId id="444" r:id="rId17"/>
    <p:sldId id="384" r:id="rId18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0000"/>
    <a:srgbClr val="0000FF"/>
    <a:srgbClr val="00CC00"/>
    <a:srgbClr val="FFFF00"/>
    <a:srgbClr val="EAEAEA"/>
    <a:srgbClr val="C0C0C0"/>
    <a:srgbClr val="008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07" autoAdjust="0"/>
    <p:restoredTop sz="75653" autoAdjust="0"/>
  </p:normalViewPr>
  <p:slideViewPr>
    <p:cSldViewPr>
      <p:cViewPr varScale="1">
        <p:scale>
          <a:sx n="119" d="100"/>
          <a:sy n="119" d="100"/>
        </p:scale>
        <p:origin x="38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71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61" d="100"/>
          <a:sy n="61" d="100"/>
        </p:scale>
        <p:origin x="3254" y="7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2018/8/18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2018/8/18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訓練淺層網絡的時候，我們選用前面這種，而如果網絡較深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層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時，會考慮使用後面這種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(bottleneck)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，這兩個設計具有相似的時間複雜度。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45384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多層逐點卷積堆疊時，模型的信息流被分割在各個組內，組與組之間沒有信息交換（如圖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1(a)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所示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可能影響到模型的表示能力和識別精度。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引入組間信息交換的機制。也就是說，對於第二層卷積而言，每個卷積核需要同時接收各組的特徵作為輸入，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通道重排”（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channel shuffle)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1553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在做完第一個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1x1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 Convolution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以後，增加了一個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shuffle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單元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3x3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depthwise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convolution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的算法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右邊是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stride=2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的時候的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stride=2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一次移動兩格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這樣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會變少，所以作者他們在捷徑上多用了一個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avgpool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的深度，然後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變成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concat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6067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相比，在相同计算复杂度的情况下，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shuffleNet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表现更好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Complexity(~40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MFloaps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情况下，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shuffleNet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超过了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MobileNet 6.7%</a:t>
            </a:r>
          </a:p>
        </p:txBody>
      </p:sp>
    </p:spTree>
    <p:extLst>
      <p:ext uri="{BB962C8B-B14F-4D97-AF65-F5344CB8AC3E}">
        <p14:creationId xmlns:p14="http://schemas.microsoft.com/office/powerpoint/2010/main" val="1442273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90532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megaFLOPS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等於每秒一佰萬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一百萬（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altLang="zh-TW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）次的浮點運算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6047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運用多個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對輸入層進行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 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卷積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計算後並透過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activation function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將輸入層的資料轉換到輸出層，計算得到的輸出層也可當做下一次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的輸入層，透過此方式最終將資料導向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 layer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0188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五百四十萬</a:t>
            </a:r>
          </a:p>
        </p:txBody>
      </p:sp>
    </p:spTree>
    <p:extLst>
      <p:ext uri="{BB962C8B-B14F-4D97-AF65-F5344CB8AC3E}">
        <p14:creationId xmlns:p14="http://schemas.microsoft.com/office/powerpoint/2010/main" val="3610315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將一個完整的捲積運算分解為兩步進行，分別為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Depthwise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Convolution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Pointwise Convolution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8089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224x224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三通道彩色圖片首先經過第一次卷積運算，不同之處在於此次的捲積完全是在二維平面內進行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且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的數量與上一層的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相同。所以一個三通道的圖像經過運算後生成了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× 3 × 3 × 224 × 224 = 1,354,752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這種運算對輸入層的每個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channel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獨立進行卷積運算後就結束了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沒有有效的利用不同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在相同空間位置上的信息。因此需要增加另外一步操作來將這些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進行組合生成新的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，即接下來的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Pointwise Convolution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907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Pointwise Convolution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的運算與常規卷積運算非常相似，不同之處在於卷積核的尺寸為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1×1×M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為上一層的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這裡的捲積運算會將上一步的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在深度方向上進行加權組合，生成新的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。有幾個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就有幾個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經過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Pointwise Convolution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之後，同樣輸出了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張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，與常規卷積的輸出維度相同。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924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這是為了解決越深的網路梯度會消失，造成學不到東西</a:t>
            </a:r>
            <a:endParaRPr kumimoji="1" lang="en-US" altLang="zh-TW" dirty="0"/>
          </a:p>
          <a:p>
            <a:r>
              <a:rPr kumimoji="1" lang="zh-TW" altLang="en-US" dirty="0"/>
              <a:t>輸入為</a:t>
            </a:r>
            <a:r>
              <a:rPr kumimoji="1" lang="en-US" altLang="zh-TW" dirty="0"/>
              <a:t>x</a:t>
            </a:r>
            <a:r>
              <a:rPr kumimoji="1" lang="zh-TW" altLang="en-US" dirty="0"/>
              <a:t>，需要擬合的結果</a:t>
            </a:r>
            <a:r>
              <a:rPr kumimoji="1" lang="en-US" altLang="zh-TW" dirty="0"/>
              <a:t>(</a:t>
            </a:r>
            <a:r>
              <a:rPr kumimoji="1" lang="zh-TW" altLang="en-US" dirty="0"/>
              <a:t>輸出</a:t>
            </a:r>
            <a:r>
              <a:rPr kumimoji="1" lang="en-US" altLang="zh-TW" dirty="0"/>
              <a:t>)</a:t>
            </a:r>
            <a:r>
              <a:rPr kumimoji="1" lang="zh-TW" altLang="en-US" dirty="0"/>
              <a:t>為</a:t>
            </a:r>
            <a:r>
              <a:rPr kumimoji="1" lang="en-US" altLang="zh-TW" dirty="0"/>
              <a:t>H(x)</a:t>
            </a:r>
          </a:p>
          <a:p>
            <a:r>
              <a:rPr kumimoji="1" lang="zh-TW" altLang="en-US" dirty="0"/>
              <a:t>那麼我們把輸出分為</a:t>
            </a:r>
            <a:r>
              <a:rPr kumimoji="1" lang="en-US" altLang="zh-TW" dirty="0" err="1"/>
              <a:t>x+y</a:t>
            </a:r>
            <a:r>
              <a:rPr kumimoji="1" lang="zh-TW" altLang="en-US" dirty="0"/>
              <a:t>，也就是</a:t>
            </a:r>
            <a:r>
              <a:rPr kumimoji="1" lang="en-US" altLang="zh-TW" dirty="0"/>
              <a:t>H(x)=</a:t>
            </a:r>
            <a:r>
              <a:rPr kumimoji="1" lang="en-US" altLang="zh-TW" dirty="0" err="1"/>
              <a:t>x+y</a:t>
            </a:r>
            <a:endParaRPr kumimoji="1" lang="en-US" altLang="zh-TW" dirty="0"/>
          </a:p>
          <a:p>
            <a:r>
              <a:rPr kumimoji="1" lang="zh-TW" altLang="en-US" dirty="0"/>
              <a:t>再令</a:t>
            </a:r>
            <a:r>
              <a:rPr kumimoji="1" lang="en-US" altLang="zh-TW" dirty="0"/>
              <a:t>y=F(x),</a:t>
            </a:r>
            <a:r>
              <a:rPr kumimoji="1" lang="zh-TW" altLang="en-US" dirty="0"/>
              <a:t>意思是</a:t>
            </a:r>
            <a:r>
              <a:rPr kumimoji="1" lang="en-US" altLang="zh-TW" dirty="0"/>
              <a:t>y</a:t>
            </a:r>
            <a:r>
              <a:rPr kumimoji="1" lang="zh-TW" altLang="en-US" dirty="0"/>
              <a:t>也是由</a:t>
            </a:r>
            <a:r>
              <a:rPr kumimoji="1" lang="en-US" altLang="zh-TW" dirty="0"/>
              <a:t>x</a:t>
            </a:r>
            <a:r>
              <a:rPr kumimoji="1" lang="zh-TW" altLang="en-US" dirty="0"/>
              <a:t>擬合而來，</a:t>
            </a:r>
          </a:p>
          <a:p>
            <a:r>
              <a:rPr kumimoji="1" lang="zh-TW" altLang="en-US" dirty="0"/>
              <a:t>那麼最後的輸出就變為</a:t>
            </a:r>
            <a:r>
              <a:rPr kumimoji="1" lang="en-US" altLang="zh-TW" dirty="0"/>
              <a:t>H(x)=</a:t>
            </a:r>
            <a:r>
              <a:rPr kumimoji="1" lang="en-US" altLang="zh-TW" dirty="0" err="1"/>
              <a:t>x+F</a:t>
            </a:r>
            <a:r>
              <a:rPr kumimoji="1" lang="en-US" altLang="zh-TW" dirty="0"/>
              <a:t>(x)x</a:t>
            </a:r>
            <a:r>
              <a:rPr kumimoji="1" lang="zh-TW" altLang="en-US" dirty="0"/>
              <a:t>本來就是輸入，</a:t>
            </a:r>
          </a:p>
          <a:p>
            <a:r>
              <a:rPr kumimoji="1" lang="zh-TW" altLang="en-US" dirty="0"/>
              <a:t>所以我們就只需要擬合</a:t>
            </a:r>
            <a:r>
              <a:rPr kumimoji="1" lang="en-US" altLang="zh-TW" dirty="0"/>
              <a:t>F(x)</a:t>
            </a:r>
            <a:r>
              <a:rPr kumimoji="1" lang="zh-TW" altLang="en-US" dirty="0"/>
              <a:t>就好了。</a:t>
            </a:r>
            <a:endParaRPr kumimoji="1" lang="en-US" altLang="zh-TW" dirty="0"/>
          </a:p>
          <a:p>
            <a:r>
              <a:rPr kumimoji="1" lang="en-US" altLang="zh-TW" dirty="0"/>
              <a:t>X=2.9</a:t>
            </a:r>
            <a:r>
              <a:rPr kumimoji="1" lang="zh-TW" altLang="en-US" dirty="0"/>
              <a:t>，</a:t>
            </a:r>
            <a:r>
              <a:rPr kumimoji="1" lang="zh-CN" altLang="en-US" dirty="0"/>
              <a:t>第一次經過兩層得到的</a:t>
            </a:r>
            <a:r>
              <a:rPr kumimoji="1" lang="en-US" altLang="zh-CN" dirty="0"/>
              <a:t>h(x)=3.0</a:t>
            </a:r>
            <a:r>
              <a:rPr kumimoji="1" lang="zh-CN" altLang="en-US" dirty="0"/>
              <a:t>第二次經過兩層的</a:t>
            </a:r>
            <a:r>
              <a:rPr kumimoji="1" lang="en-US" altLang="zh-CN" dirty="0"/>
              <a:t>h(x)</a:t>
            </a:r>
            <a:r>
              <a:rPr kumimoji="1" lang="zh-CN" altLang="en-US" dirty="0"/>
              <a:t>＝</a:t>
            </a:r>
            <a:r>
              <a:rPr kumimoji="1" lang="en-US" altLang="zh-CN" dirty="0"/>
              <a:t>3.1</a:t>
            </a:r>
          </a:p>
          <a:p>
            <a:r>
              <a:rPr kumimoji="1" lang="zh-CN" altLang="en-US" dirty="0"/>
              <a:t>在一般的平原網路中他的變化量是</a:t>
            </a:r>
            <a:r>
              <a:rPr kumimoji="1" lang="en-US" altLang="zh-CN" dirty="0"/>
              <a:t>3.3</a:t>
            </a:r>
            <a:r>
              <a:rPr kumimoji="1" lang="zh-CN" altLang="en-US" dirty="0"/>
              <a:t>％</a:t>
            </a:r>
            <a:endParaRPr kumimoji="1" lang="en-US" altLang="zh-CN" dirty="0"/>
          </a:p>
          <a:p>
            <a:r>
              <a:rPr kumimoji="1" lang="zh-CN" altLang="en-US" dirty="0"/>
              <a:t>但是用了</a:t>
            </a:r>
            <a:r>
              <a:rPr kumimoji="1" lang="en-US" altLang="zh-CN" dirty="0"/>
              <a:t>residual block</a:t>
            </a:r>
            <a:r>
              <a:rPr kumimoji="1" lang="zh-CN" altLang="en-US" dirty="0"/>
              <a:t>他是計算</a:t>
            </a:r>
            <a:r>
              <a:rPr kumimoji="1" lang="en-US" altLang="zh-CN" dirty="0"/>
              <a:t>F(x)</a:t>
            </a:r>
            <a:r>
              <a:rPr kumimoji="1" lang="zh-CN" altLang="en-US" dirty="0"/>
              <a:t>的差距，差了</a:t>
            </a:r>
            <a:r>
              <a:rPr kumimoji="1" lang="en-US" altLang="zh-CN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3107520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5C41FDD1-A859-4C04-8695-B6AB8F015C5E}" type="datetimeFigureOut">
              <a:rPr lang="zh-TW" altLang="en-US" smtClean="0"/>
              <a:pPr>
                <a:defRPr/>
              </a:pPr>
              <a:t>2018/8/18</a:t>
            </a:fld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/18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7.0108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rxiv.org/pdf/1512.03385.pdf" TargetMode="External"/><Relationship Id="rId4" Type="http://schemas.openxmlformats.org/officeDocument/2006/relationships/hyperlink" Target="https://arxiv.org/abs/1704.0486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486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350" y="1916113"/>
            <a:ext cx="6911975" cy="2089150"/>
          </a:xfrm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3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ShuffleNet 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EEB66F-8351-4C4C-AF2C-A688E0920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Original : </a:t>
            </a:r>
          </a:p>
          <a:p>
            <a:pPr lvl="1"/>
            <a:r>
              <a:rPr kumimoji="1" lang="en-US" altLang="zh-TW" dirty="0"/>
              <a:t>parameters : 5,419,008</a:t>
            </a:r>
          </a:p>
          <a:p>
            <a:r>
              <a:rPr kumimoji="1" lang="en-US" altLang="zh-TW" dirty="0"/>
              <a:t>MobileNet: </a:t>
            </a:r>
          </a:p>
          <a:p>
            <a:pPr lvl="1"/>
            <a:r>
              <a:rPr kumimoji="1" lang="en-US" altLang="zh-TW" dirty="0"/>
              <a:t>parameters :1,354,752 + 602,112 = 1.956,864</a:t>
            </a:r>
          </a:p>
          <a:p>
            <a:pPr lvl="1"/>
            <a:r>
              <a:rPr kumimoji="1" lang="en-US" altLang="zh-TW" dirty="0"/>
              <a:t>Only 1/3 parameters used</a:t>
            </a:r>
            <a:endParaRPr kumimoji="1"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1F4A4784-FEDB-BC44-B9D9-B98B11CAC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Google MobileNet</a:t>
            </a:r>
            <a:r>
              <a:rPr lang="en-US" altLang="zh-TW" dirty="0"/>
              <a:t> (cont. 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9016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9CD0A7-60C3-DF46-B02B-CD011EACE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Deep Residual Learning for Image Recognition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B8B6EE1-C0D6-2342-9486-25B7C22FA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Residual Block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239FA4-FE8F-124F-B62E-DA0A81CDF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556792"/>
            <a:ext cx="4924076" cy="22322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3F71D99-E8DC-0142-8F1E-F0D9C87E9A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424" y="4055514"/>
            <a:ext cx="6045824" cy="26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87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9CD0A7-60C3-DF46-B02B-CD011EACE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Deep Residual Learning for Image Recognition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B8B6EE1-C0D6-2342-9486-25B7C22FA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Residual Block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1E2F39D-206F-4A4C-BCBE-CF7A9E96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135980"/>
            <a:ext cx="6423534" cy="237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9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087425-E2F3-3046-92E3-6625FC02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ShuffleNet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C6B3978-23FB-C748-82E4-7CE7F092A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258BF52-A7BF-5F4E-95DC-EC66BE61F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0" y="1700808"/>
            <a:ext cx="776312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7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087425-E2F3-3046-92E3-6625FC02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ShuffleNet</a:t>
            </a:r>
            <a:r>
              <a:rPr kumimoji="1" lang="zh-TW" altLang="en-US" dirty="0"/>
              <a:t> </a:t>
            </a:r>
            <a:r>
              <a:rPr kumimoji="1" lang="en-US" altLang="zh-TW" dirty="0"/>
              <a:t>(cont.)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C6B3978-23FB-C748-82E4-7CE7F092A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4EFC306-A534-5144-8ABE-E9898F18E1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584" y="1484784"/>
            <a:ext cx="6755047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10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087425-E2F3-3046-92E3-6625FC02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ShuffleNet</a:t>
            </a:r>
            <a:r>
              <a:rPr kumimoji="1" lang="zh-TW" altLang="en-US" dirty="0"/>
              <a:t> </a:t>
            </a:r>
            <a:r>
              <a:rPr kumimoji="1" lang="en-US" altLang="zh-TW" dirty="0"/>
              <a:t>(cont.)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C6B3978-23FB-C748-82E4-7CE7F092A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9A1998-AFBF-E54F-B62B-D462995EF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276872"/>
            <a:ext cx="719014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53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Related 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207375" cy="5688013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Reference paper</a:t>
            </a:r>
          </a:p>
          <a:p>
            <a:pPr lvl="1">
              <a:defRPr/>
            </a:pPr>
            <a:r>
              <a:rPr lang="en-US" altLang="zh-TW" dirty="0"/>
              <a:t>Howard, Andrew G., et al. "</a:t>
            </a:r>
            <a:r>
              <a:rPr lang="en-US" altLang="zh-TW" b="1" dirty="0" err="1"/>
              <a:t>Mobilenets</a:t>
            </a:r>
            <a:r>
              <a:rPr lang="en-US" altLang="zh-TW" b="1" dirty="0"/>
              <a:t>: Efficient convolutional neural networks for mobile vision applications</a:t>
            </a:r>
            <a:r>
              <a:rPr lang="en-US" altLang="zh-TW" dirty="0"/>
              <a:t>." </a:t>
            </a:r>
            <a:r>
              <a:rPr lang="en-US" altLang="zh-TW" dirty="0" err="1"/>
              <a:t>arXiv</a:t>
            </a:r>
            <a:r>
              <a:rPr lang="en-US" altLang="zh-TW" dirty="0"/>
              <a:t> preprint arXiv:1704.04861 (2017).</a:t>
            </a:r>
          </a:p>
          <a:p>
            <a:pPr lvl="1">
              <a:defRPr/>
            </a:pPr>
            <a:r>
              <a:rPr lang="en-US" altLang="zh-TW" dirty="0"/>
              <a:t>Ma, </a:t>
            </a:r>
            <a:r>
              <a:rPr lang="en-US" altLang="zh-TW" dirty="0" err="1"/>
              <a:t>Ningning</a:t>
            </a:r>
            <a:r>
              <a:rPr lang="en-US" altLang="zh-TW" dirty="0"/>
              <a:t>, et al. </a:t>
            </a:r>
            <a:r>
              <a:rPr lang="en-US" altLang="zh-TW" b="1" dirty="0"/>
              <a:t>"</a:t>
            </a:r>
            <a:r>
              <a:rPr lang="en-US" altLang="zh-TW" b="1" dirty="0" err="1"/>
              <a:t>ShuffleNet</a:t>
            </a:r>
            <a:r>
              <a:rPr lang="en-US" altLang="zh-TW" b="1" dirty="0"/>
              <a:t>: An Extremely Efficient Convolutional Neural Network for Mobile Devices." </a:t>
            </a:r>
            <a:r>
              <a:rPr lang="en-US" altLang="zh-TW" dirty="0" err="1"/>
              <a:t>arXiv</a:t>
            </a:r>
            <a:r>
              <a:rPr lang="en-US" altLang="zh-TW" dirty="0"/>
              <a:t> preprint arXiv:1707.01083v2 (2017).</a:t>
            </a:r>
          </a:p>
          <a:p>
            <a:pPr lvl="1">
              <a:defRPr/>
            </a:pPr>
            <a:r>
              <a:rPr lang="en-US" altLang="zh-TW" dirty="0" err="1"/>
              <a:t>Kaiming</a:t>
            </a:r>
            <a:r>
              <a:rPr lang="en-US" altLang="zh-TW" dirty="0"/>
              <a:t> He, </a:t>
            </a:r>
            <a:r>
              <a:rPr lang="en-US" altLang="zh-TW" dirty="0" err="1"/>
              <a:t>Xiangyu</a:t>
            </a:r>
            <a:r>
              <a:rPr lang="en-US" altLang="zh-TW" dirty="0"/>
              <a:t> Zhang, </a:t>
            </a:r>
            <a:r>
              <a:rPr lang="en-US" altLang="zh-TW" dirty="0" err="1"/>
              <a:t>Shaoqing</a:t>
            </a:r>
            <a:r>
              <a:rPr lang="en-US" altLang="zh-TW" dirty="0"/>
              <a:t> Ren, Jian Sun, "</a:t>
            </a:r>
            <a:r>
              <a:rPr lang="en-US" altLang="zh-TW" b="1" dirty="0"/>
              <a:t> Deep Residual Learning for Image Recognition</a:t>
            </a:r>
            <a:r>
              <a:rPr lang="en-US" altLang="zh-TW" dirty="0"/>
              <a:t>," </a:t>
            </a:r>
            <a:r>
              <a:rPr lang="en-US" altLang="zh-TW" i="1" dirty="0"/>
              <a:t>Computer Vision and Pattern Recognition (</a:t>
            </a:r>
            <a:r>
              <a:rPr lang="en-US" altLang="zh-Hant" i="1" dirty="0"/>
              <a:t>CVPR</a:t>
            </a:r>
            <a:r>
              <a:rPr lang="en-US" altLang="zh-TW" i="1" dirty="0"/>
              <a:t>)</a:t>
            </a:r>
            <a:r>
              <a:rPr lang="en-US" altLang="zh-TW" dirty="0"/>
              <a:t>, 201</a:t>
            </a:r>
            <a:r>
              <a:rPr lang="en-US" altLang="zh-Hant" dirty="0"/>
              <a:t>6</a:t>
            </a:r>
          </a:p>
          <a:p>
            <a:pPr lvl="1">
              <a:defRPr/>
            </a:pPr>
            <a:r>
              <a:rPr lang="en-US" altLang="zh-TW" dirty="0"/>
              <a:t>François </a:t>
            </a:r>
            <a:r>
              <a:rPr lang="en-US" altLang="zh-TW" dirty="0" err="1"/>
              <a:t>Chollet</a:t>
            </a:r>
            <a:r>
              <a:rPr lang="en-US" altLang="zh-Hant" dirty="0"/>
              <a:t>,</a:t>
            </a:r>
            <a:r>
              <a:rPr lang="en-US" altLang="zh-TW" dirty="0"/>
              <a:t>"</a:t>
            </a:r>
            <a:r>
              <a:rPr lang="en-US" altLang="zh-TW" b="1" dirty="0"/>
              <a:t> </a:t>
            </a:r>
            <a:r>
              <a:rPr lang="en-US" altLang="zh-TW" b="1" dirty="0" err="1"/>
              <a:t>Xception</a:t>
            </a:r>
            <a:r>
              <a:rPr lang="en-US" altLang="zh-TW" b="1" dirty="0"/>
              <a:t>: Deep Learning with </a:t>
            </a:r>
            <a:r>
              <a:rPr lang="en-US" altLang="zh-TW" b="1" dirty="0" err="1"/>
              <a:t>Depthwise</a:t>
            </a:r>
            <a:r>
              <a:rPr lang="en-US" altLang="zh-TW" b="1" dirty="0"/>
              <a:t> Separable Convolutions</a:t>
            </a:r>
            <a:r>
              <a:rPr lang="en-US" altLang="zh-TW" dirty="0"/>
              <a:t>," </a:t>
            </a:r>
            <a:r>
              <a:rPr lang="en-US" altLang="zh-TW" i="1" dirty="0"/>
              <a:t>Computer Vision and Pattern Recognition (</a:t>
            </a:r>
            <a:r>
              <a:rPr lang="en-US" altLang="zh-Hant" i="1" dirty="0"/>
              <a:t>CVPR</a:t>
            </a:r>
            <a:r>
              <a:rPr lang="en-US" altLang="zh-TW" i="1" dirty="0"/>
              <a:t>)</a:t>
            </a:r>
            <a:r>
              <a:rPr lang="en-US" altLang="zh-TW" dirty="0"/>
              <a:t>, 201</a:t>
            </a:r>
            <a:r>
              <a:rPr lang="en-US" altLang="zh-Hant" dirty="0"/>
              <a:t>6</a:t>
            </a:r>
          </a:p>
          <a:p>
            <a:pPr marL="366713" lvl="1" indent="0">
              <a:buNone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09738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 of </a:t>
            </a:r>
            <a:r>
              <a:rPr lang="en-US" altLang="zh-TW" dirty="0">
                <a:hlinkClick r:id="rId3"/>
              </a:rPr>
              <a:t>ShuffleNet</a:t>
            </a:r>
            <a:endParaRPr lang="en-US" altLang="zh-TW" dirty="0"/>
          </a:p>
          <a:p>
            <a:pPr>
              <a:defRPr/>
            </a:pPr>
            <a:r>
              <a:rPr lang="en-US" altLang="zh-TW" dirty="0"/>
              <a:t>CNN</a:t>
            </a:r>
          </a:p>
          <a:p>
            <a:pPr>
              <a:defRPr/>
            </a:pPr>
            <a:r>
              <a:rPr lang="en-US" altLang="zh-TW" dirty="0">
                <a:hlinkClick r:id="rId4"/>
              </a:rPr>
              <a:t>Google MobileNet</a:t>
            </a:r>
            <a:r>
              <a:rPr lang="en-US" altLang="zh-TW" dirty="0"/>
              <a:t> </a:t>
            </a:r>
          </a:p>
          <a:p>
            <a:pPr>
              <a:defRPr/>
            </a:pPr>
            <a:r>
              <a:rPr lang="en-US" altLang="zh-TW" dirty="0">
                <a:hlinkClick r:id="rId5"/>
              </a:rPr>
              <a:t>Residual</a:t>
            </a:r>
            <a:r>
              <a:rPr lang="en-US" altLang="zh-TW" dirty="0"/>
              <a:t> block</a:t>
            </a:r>
          </a:p>
          <a:p>
            <a:pPr>
              <a:defRPr/>
            </a:pPr>
            <a:r>
              <a:rPr lang="en-US" altLang="zh-TW" dirty="0"/>
              <a:t>New architecture of ShuffleNet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C2521D-2FCA-5F48-BF9B-0E66F805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ShuffleNet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FB49D5-CB23-D046-98A3-0CEA72AF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4176117"/>
          </a:xfrm>
        </p:spPr>
        <p:txBody>
          <a:bodyPr/>
          <a:lstStyle/>
          <a:p>
            <a:r>
              <a:rPr kumimoji="1" lang="en-US" altLang="zh-TW" dirty="0"/>
              <a:t>ShuffleNet: An Extremely Efficient Convolutional Neural Network for Mobile Devices</a:t>
            </a:r>
          </a:p>
          <a:p>
            <a:pPr lvl="1"/>
            <a:r>
              <a:rPr lang="en-US" altLang="zh-TW" dirty="0"/>
              <a:t>pointwise group convolution and channel shuffle</a:t>
            </a:r>
          </a:p>
          <a:p>
            <a:pPr lvl="1"/>
            <a:r>
              <a:rPr lang="en-US" altLang="zh-TW" dirty="0"/>
              <a:t>13x actual speedup over </a:t>
            </a:r>
            <a:r>
              <a:rPr lang="en-US" altLang="zh-TW" dirty="0" err="1"/>
              <a:t>AlexNet</a:t>
            </a:r>
            <a:endParaRPr lang="en-US" altLang="zh-TW" dirty="0"/>
          </a:p>
          <a:p>
            <a:pPr lvl="1"/>
            <a:r>
              <a:rPr lang="en-US" altLang="zh-TW" dirty="0"/>
              <a:t>lower top-1 error (absolute 7.8%) than MobileNet on ImageNet classification task under the computation budget of 40 MFLOPs*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CB76C0-929C-FF42-A806-C33E525ADC03}"/>
              </a:ext>
            </a:extLst>
          </p:cNvPr>
          <p:cNvSpPr/>
          <p:nvPr/>
        </p:nvSpPr>
        <p:spPr>
          <a:xfrm>
            <a:off x="2110165" y="6237312"/>
            <a:ext cx="6494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dirty="0">
                <a:latin typeface="+mn-lt"/>
              </a:rPr>
              <a:t>*MFLOPs: </a:t>
            </a:r>
            <a:r>
              <a:rPr lang="en-US" altLang="zh-TW" sz="1800" dirty="0" err="1">
                <a:latin typeface="+mn-lt"/>
              </a:rPr>
              <a:t>megaFLOPS</a:t>
            </a:r>
            <a:r>
              <a:rPr lang="en-US" altLang="zh-TW" sz="1800" dirty="0">
                <a:latin typeface="+mn-lt"/>
              </a:rPr>
              <a:t>, Mega floating point operations per second</a:t>
            </a:r>
            <a:endParaRPr lang="zh-TW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9693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515DD-3600-204B-96EF-8C4705B58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r>
              <a:rPr lang="en-US" altLang="zh-TW" dirty="0"/>
              <a:t>CNN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F2E6238-672C-4D45-96BA-5E2F050ED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3756" y="1628800"/>
            <a:ext cx="779217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37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D87FA2A-24A7-4848-B792-0BF601477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254" y="2174444"/>
            <a:ext cx="4965245" cy="1886793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FE52094-0B68-F548-BBD5-2E830E9E7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r>
              <a:rPr lang="en-US" altLang="zh-TW" dirty="0"/>
              <a:t>CNN (cont. )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837075B-F819-824F-82A3-A94E6EC6D6D1}"/>
              </a:ext>
            </a:extLst>
          </p:cNvPr>
          <p:cNvSpPr/>
          <p:nvPr/>
        </p:nvSpPr>
        <p:spPr>
          <a:xfrm>
            <a:off x="4355976" y="5298134"/>
            <a:ext cx="36920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dirty="0">
                <a:latin typeface="+mn-lt"/>
              </a:rPr>
              <a:t>D</a:t>
            </a:r>
            <a:r>
              <a:rPr lang="en-US" altLang="zh-TW" sz="1800" baseline="-25000" dirty="0">
                <a:latin typeface="+mn-lt"/>
              </a:rPr>
              <a:t>F </a:t>
            </a:r>
            <a:r>
              <a:rPr lang="en-US" altLang="zh-TW" sz="1800" dirty="0">
                <a:latin typeface="+mn-lt"/>
              </a:rPr>
              <a:t>: Length/Width of Feature map F</a:t>
            </a:r>
          </a:p>
          <a:p>
            <a:r>
              <a:rPr lang="en-US" altLang="zh-TW" sz="1800" dirty="0">
                <a:latin typeface="+mn-lt"/>
              </a:rPr>
              <a:t>D</a:t>
            </a:r>
            <a:r>
              <a:rPr lang="en-US" altLang="zh-TW" sz="1800" baseline="-25000" dirty="0">
                <a:latin typeface="+mn-lt"/>
              </a:rPr>
              <a:t>K</a:t>
            </a:r>
            <a:r>
              <a:rPr lang="en-US" altLang="zh-TW" sz="1800" dirty="0">
                <a:latin typeface="+mn-lt"/>
              </a:rPr>
              <a:t> : Length/Width of Kernel K</a:t>
            </a:r>
          </a:p>
          <a:p>
            <a:r>
              <a:rPr lang="en-US" altLang="zh-TW" sz="1800" dirty="0">
                <a:latin typeface="+mn-lt"/>
              </a:rPr>
              <a:t>M : channel number of Feature map F</a:t>
            </a:r>
          </a:p>
          <a:p>
            <a:r>
              <a:rPr lang="en-US" altLang="zh-TW" sz="1800" dirty="0">
                <a:latin typeface="+mn-lt"/>
              </a:rPr>
              <a:t>N : channel number of Feature map G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42C84B-5993-C643-99C4-7828B2954A21}"/>
              </a:ext>
            </a:extLst>
          </p:cNvPr>
          <p:cNvSpPr/>
          <p:nvPr/>
        </p:nvSpPr>
        <p:spPr>
          <a:xfrm>
            <a:off x="2627784" y="4531203"/>
            <a:ext cx="2797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prstClr val="black"/>
                </a:solidFill>
                <a:latin typeface="Times New Roman"/>
              </a:rPr>
              <a:t>D</a:t>
            </a:r>
            <a:r>
              <a:rPr lang="en-US" altLang="zh-TW" sz="2000" baseline="-25000" dirty="0">
                <a:solidFill>
                  <a:prstClr val="black"/>
                </a:solidFill>
                <a:latin typeface="Times New Roman"/>
              </a:rPr>
              <a:t>K</a:t>
            </a:r>
            <a:r>
              <a:rPr lang="en-US" altLang="zh-TW" sz="20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zh-TW" altLang="en-US" sz="1800" dirty="0">
                <a:solidFill>
                  <a:prstClr val="black"/>
                </a:solidFill>
                <a:latin typeface="Times New Roman"/>
              </a:rPr>
              <a:t>⋅</a:t>
            </a:r>
            <a:r>
              <a:rPr lang="en-US" altLang="zh-TW" sz="18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altLang="zh-TW" sz="2000" dirty="0">
                <a:solidFill>
                  <a:prstClr val="black"/>
                </a:solidFill>
                <a:latin typeface="Times New Roman"/>
              </a:rPr>
              <a:t>D</a:t>
            </a:r>
            <a:r>
              <a:rPr lang="en-US" altLang="zh-TW" sz="2000" baseline="-25000" dirty="0">
                <a:solidFill>
                  <a:prstClr val="black"/>
                </a:solidFill>
                <a:latin typeface="Times New Roman"/>
              </a:rPr>
              <a:t>K</a:t>
            </a:r>
            <a:r>
              <a:rPr lang="en-US" altLang="zh-TW" sz="20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zh-TW" altLang="en-US" sz="1800" dirty="0">
                <a:solidFill>
                  <a:prstClr val="black"/>
                </a:solidFill>
                <a:latin typeface="Times New Roman"/>
              </a:rPr>
              <a:t>⋅ </a:t>
            </a:r>
            <a:r>
              <a:rPr lang="en-US" altLang="zh-TW" sz="2000" dirty="0">
                <a:solidFill>
                  <a:prstClr val="black"/>
                </a:solidFill>
                <a:latin typeface="Times New Roman"/>
              </a:rPr>
              <a:t>M</a:t>
            </a:r>
            <a:r>
              <a:rPr lang="zh-TW" altLang="en-US" sz="1800" dirty="0">
                <a:solidFill>
                  <a:prstClr val="black"/>
                </a:solidFill>
                <a:latin typeface="Times New Roman"/>
              </a:rPr>
              <a:t> ⋅ </a:t>
            </a:r>
            <a:r>
              <a:rPr lang="en-US" altLang="zh-TW" sz="2000" dirty="0">
                <a:solidFill>
                  <a:prstClr val="black"/>
                </a:solidFill>
                <a:latin typeface="Times New Roman"/>
              </a:rPr>
              <a:t>N </a:t>
            </a:r>
            <a:r>
              <a:rPr lang="zh-TW" altLang="en-US" sz="1800" dirty="0">
                <a:solidFill>
                  <a:prstClr val="black"/>
                </a:solidFill>
                <a:latin typeface="Times New Roman"/>
              </a:rPr>
              <a:t>⋅ </a:t>
            </a:r>
            <a:r>
              <a:rPr lang="en-US" altLang="zh-TW" sz="2000" dirty="0">
                <a:solidFill>
                  <a:prstClr val="black"/>
                </a:solidFill>
                <a:latin typeface="Times New Roman"/>
              </a:rPr>
              <a:t>D</a:t>
            </a:r>
            <a:r>
              <a:rPr lang="en-US" altLang="zh-TW" sz="2000" baseline="-25000" dirty="0">
                <a:solidFill>
                  <a:prstClr val="black"/>
                </a:solidFill>
                <a:latin typeface="Times New Roman"/>
              </a:rPr>
              <a:t>F </a:t>
            </a:r>
            <a:r>
              <a:rPr lang="zh-TW" altLang="en-US" sz="1800" dirty="0">
                <a:solidFill>
                  <a:prstClr val="black"/>
                </a:solidFill>
                <a:latin typeface="Times New Roman"/>
              </a:rPr>
              <a:t>⋅</a:t>
            </a:r>
            <a:r>
              <a:rPr lang="en-US" altLang="zh-TW" sz="18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altLang="zh-TW" sz="2000" dirty="0">
                <a:latin typeface="+mn-lt"/>
              </a:rPr>
              <a:t>D</a:t>
            </a:r>
            <a:r>
              <a:rPr lang="en-US" altLang="zh-TW" sz="2000" baseline="-25000" dirty="0">
                <a:latin typeface="+mn-lt"/>
              </a:rPr>
              <a:t>F </a:t>
            </a:r>
            <a:endParaRPr lang="en-US" altLang="zh-TW" sz="2000" dirty="0">
              <a:latin typeface="+mn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65A206F-F590-2949-AEBF-79D0CF4497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167" y="2366520"/>
            <a:ext cx="1489323" cy="14194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7CFC1AF-6DF1-D940-AC6F-AAAAAEE1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8264" y="2366520"/>
            <a:ext cx="1489323" cy="141946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CDC8584-3587-EE44-8639-190366D484CB}"/>
              </a:ext>
            </a:extLst>
          </p:cNvPr>
          <p:cNvSpPr/>
          <p:nvPr/>
        </p:nvSpPr>
        <p:spPr>
          <a:xfrm>
            <a:off x="288582" y="4019648"/>
            <a:ext cx="137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n-lt"/>
              </a:rPr>
              <a:t>Feature map F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DA6BBC-04EF-4345-8534-1D57BF22D199}"/>
              </a:ext>
            </a:extLst>
          </p:cNvPr>
          <p:cNvSpPr/>
          <p:nvPr/>
        </p:nvSpPr>
        <p:spPr>
          <a:xfrm>
            <a:off x="6948264" y="4019648"/>
            <a:ext cx="1406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n-lt"/>
              </a:rPr>
              <a:t>Feature map G</a:t>
            </a:r>
          </a:p>
        </p:txBody>
      </p:sp>
    </p:spTree>
    <p:extLst>
      <p:ext uri="{BB962C8B-B14F-4D97-AF65-F5344CB8AC3E}">
        <p14:creationId xmlns:p14="http://schemas.microsoft.com/office/powerpoint/2010/main" val="2863906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497388-8929-AC4E-A87A-7A49DB720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(cont. )</a:t>
            </a:r>
            <a:endParaRPr kumimoji="1" lang="zh-TW" altLang="en-US" dirty="0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F18023FD-D5F0-E94D-BEBF-7B1DA554D22B}"/>
              </a:ext>
            </a:extLst>
          </p:cNvPr>
          <p:cNvGrpSpPr/>
          <p:nvPr/>
        </p:nvGrpSpPr>
        <p:grpSpPr>
          <a:xfrm>
            <a:off x="714158" y="1432157"/>
            <a:ext cx="6242515" cy="3165124"/>
            <a:chOff x="1104428" y="2331051"/>
            <a:chExt cx="5653721" cy="2685690"/>
          </a:xfrm>
        </p:grpSpPr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80D6E4E0-7E4F-0B4B-8355-016E72E4E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6077" y="2331051"/>
              <a:ext cx="5112072" cy="2685690"/>
            </a:xfrm>
            <a:prstGeom prst="rect">
              <a:avLst/>
            </a:prstGeom>
          </p:spPr>
        </p:pic>
        <p:cxnSp>
          <p:nvCxnSpPr>
            <p:cNvPr id="6" name="直線箭頭接點 5">
              <a:extLst>
                <a:ext uri="{FF2B5EF4-FFF2-40B4-BE49-F238E27FC236}">
                  <a16:creationId xmlns:a16="http://schemas.microsoft.com/office/drawing/2014/main" id="{3A68BD7E-3A3B-6D44-A20C-EC4787279124}"/>
                </a:ext>
              </a:extLst>
            </p:cNvPr>
            <p:cNvCxnSpPr>
              <a:cxnSpLocks/>
            </p:cNvCxnSpPr>
            <p:nvPr/>
          </p:nvCxnSpPr>
          <p:spPr>
            <a:xfrm>
              <a:off x="2051720" y="2795175"/>
              <a:ext cx="7200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4D7EABD-F904-6A49-A7B2-84BBFF66DC88}"/>
                </a:ext>
              </a:extLst>
            </p:cNvPr>
            <p:cNvSpPr/>
            <p:nvPr/>
          </p:nvSpPr>
          <p:spPr>
            <a:xfrm>
              <a:off x="2198135" y="2549461"/>
              <a:ext cx="52844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latin typeface="+mn-lt"/>
                </a:rPr>
                <a:t>224</a:t>
              </a:r>
            </a:p>
          </p:txBody>
        </p:sp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id="{FC54BC70-610D-8A4D-B514-89B01D898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7664" y="3284984"/>
              <a:ext cx="0" cy="86409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27AE72E-C345-184C-A911-F3177B8E35A3}"/>
                </a:ext>
              </a:extLst>
            </p:cNvPr>
            <p:cNvSpPr/>
            <p:nvPr/>
          </p:nvSpPr>
          <p:spPr>
            <a:xfrm>
              <a:off x="1104428" y="3547754"/>
              <a:ext cx="49244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latin typeface="+mn-lt"/>
                </a:rPr>
                <a:t>224</a:t>
              </a: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86058CD-8A2D-0B43-BB59-60F49CBE87B1}"/>
              </a:ext>
            </a:extLst>
          </p:cNvPr>
          <p:cNvSpPr/>
          <p:nvPr/>
        </p:nvSpPr>
        <p:spPr>
          <a:xfrm>
            <a:off x="551165" y="5203939"/>
            <a:ext cx="251062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+mn-lt"/>
              </a:rPr>
              <a:t>224x224 image</a:t>
            </a:r>
          </a:p>
          <a:p>
            <a:r>
              <a:rPr lang="en-US" altLang="zh-TW" sz="2000" dirty="0">
                <a:latin typeface="+mn-lt"/>
              </a:rPr>
              <a:t>3 image channel</a:t>
            </a:r>
          </a:p>
          <a:p>
            <a:r>
              <a:rPr lang="en-US" altLang="zh-TW" sz="2000" dirty="0">
                <a:latin typeface="+mn-lt"/>
              </a:rPr>
              <a:t>3x3 Kernel</a:t>
            </a:r>
          </a:p>
          <a:p>
            <a:r>
              <a:rPr lang="en-US" altLang="zh-TW" sz="2000" dirty="0">
                <a:latin typeface="+mn-lt"/>
              </a:rPr>
              <a:t>4 Feature map channel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305E34-DC3B-9044-A293-A5AFE0421871}"/>
              </a:ext>
            </a:extLst>
          </p:cNvPr>
          <p:cNvSpPr/>
          <p:nvPr/>
        </p:nvSpPr>
        <p:spPr>
          <a:xfrm>
            <a:off x="4202113" y="546554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000" dirty="0">
                <a:solidFill>
                  <a:srgbClr val="222222"/>
                </a:solidFill>
                <a:latin typeface="+mn-lt"/>
              </a:rPr>
              <a:t>3 × 3 × 3 × 4 × 224 × 224 = 5,419,008</a:t>
            </a:r>
            <a:endParaRPr lang="zh-TW" altLang="en-US" sz="2000" dirty="0">
              <a:latin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CDDCD2F-E55C-BE43-A27F-E57662640E9B}"/>
              </a:ext>
            </a:extLst>
          </p:cNvPr>
          <p:cNvSpPr/>
          <p:nvPr/>
        </p:nvSpPr>
        <p:spPr>
          <a:xfrm>
            <a:off x="3995936" y="4950530"/>
            <a:ext cx="2797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prstClr val="black"/>
                </a:solidFill>
                <a:latin typeface="Times New Roman"/>
              </a:rPr>
              <a:t>D</a:t>
            </a:r>
            <a:r>
              <a:rPr lang="en-US" altLang="zh-TW" sz="2000" baseline="-25000" dirty="0">
                <a:solidFill>
                  <a:prstClr val="black"/>
                </a:solidFill>
                <a:latin typeface="Times New Roman"/>
              </a:rPr>
              <a:t>K</a:t>
            </a:r>
            <a:r>
              <a:rPr lang="en-US" altLang="zh-TW" sz="20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zh-TW" altLang="en-US" sz="1800" dirty="0">
                <a:solidFill>
                  <a:prstClr val="black"/>
                </a:solidFill>
                <a:latin typeface="Times New Roman"/>
              </a:rPr>
              <a:t>⋅</a:t>
            </a:r>
            <a:r>
              <a:rPr lang="en-US" altLang="zh-TW" sz="18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altLang="zh-TW" sz="2000" dirty="0">
                <a:solidFill>
                  <a:prstClr val="black"/>
                </a:solidFill>
                <a:latin typeface="Times New Roman"/>
              </a:rPr>
              <a:t>D</a:t>
            </a:r>
            <a:r>
              <a:rPr lang="en-US" altLang="zh-TW" sz="2000" baseline="-25000" dirty="0">
                <a:solidFill>
                  <a:prstClr val="black"/>
                </a:solidFill>
                <a:latin typeface="Times New Roman"/>
              </a:rPr>
              <a:t>K</a:t>
            </a:r>
            <a:r>
              <a:rPr lang="en-US" altLang="zh-TW" sz="20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zh-TW" altLang="en-US" sz="1800" dirty="0">
                <a:solidFill>
                  <a:prstClr val="black"/>
                </a:solidFill>
                <a:latin typeface="Times New Roman"/>
              </a:rPr>
              <a:t>⋅ </a:t>
            </a:r>
            <a:r>
              <a:rPr lang="en-US" altLang="zh-TW" sz="2000" dirty="0">
                <a:solidFill>
                  <a:prstClr val="black"/>
                </a:solidFill>
                <a:latin typeface="Times New Roman"/>
              </a:rPr>
              <a:t>M</a:t>
            </a:r>
            <a:r>
              <a:rPr lang="zh-TW" altLang="en-US" sz="1800" dirty="0">
                <a:solidFill>
                  <a:prstClr val="black"/>
                </a:solidFill>
                <a:latin typeface="Times New Roman"/>
              </a:rPr>
              <a:t> ⋅ </a:t>
            </a:r>
            <a:r>
              <a:rPr lang="en-US" altLang="zh-TW" sz="2000" dirty="0">
                <a:solidFill>
                  <a:prstClr val="black"/>
                </a:solidFill>
                <a:latin typeface="Times New Roman"/>
              </a:rPr>
              <a:t>N </a:t>
            </a:r>
            <a:r>
              <a:rPr lang="zh-TW" altLang="en-US" sz="1800" dirty="0">
                <a:solidFill>
                  <a:prstClr val="black"/>
                </a:solidFill>
                <a:latin typeface="Times New Roman"/>
              </a:rPr>
              <a:t>⋅ </a:t>
            </a:r>
            <a:r>
              <a:rPr lang="en-US" altLang="zh-TW" sz="2000" dirty="0">
                <a:solidFill>
                  <a:prstClr val="black"/>
                </a:solidFill>
                <a:latin typeface="Times New Roman"/>
              </a:rPr>
              <a:t>D</a:t>
            </a:r>
            <a:r>
              <a:rPr lang="en-US" altLang="zh-TW" sz="2000" baseline="-25000" dirty="0">
                <a:solidFill>
                  <a:prstClr val="black"/>
                </a:solidFill>
                <a:latin typeface="Times New Roman"/>
              </a:rPr>
              <a:t>F </a:t>
            </a:r>
            <a:r>
              <a:rPr lang="zh-TW" altLang="en-US" sz="1800" dirty="0">
                <a:solidFill>
                  <a:prstClr val="black"/>
                </a:solidFill>
                <a:latin typeface="Times New Roman"/>
              </a:rPr>
              <a:t>⋅</a:t>
            </a:r>
            <a:r>
              <a:rPr lang="en-US" altLang="zh-TW" sz="18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altLang="zh-TW" sz="2000" dirty="0">
                <a:latin typeface="+mn-lt"/>
              </a:rPr>
              <a:t>D</a:t>
            </a:r>
            <a:r>
              <a:rPr lang="en-US" altLang="zh-TW" sz="2000" baseline="-25000" dirty="0">
                <a:latin typeface="+mn-lt"/>
              </a:rPr>
              <a:t>F </a:t>
            </a:r>
            <a:endParaRPr lang="en-US" altLang="zh-TW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6590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D9EC25-4169-7C44-9529-4451D4743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Google MobileNet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BC1AFF-2164-B34D-AD91-72A152562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MobileNet</a:t>
            </a:r>
            <a:r>
              <a:rPr lang="en-US" altLang="zh-TW" dirty="0"/>
              <a:t> : Efficient Convolutional Neural Networks for Mobile Vision Applications</a:t>
            </a:r>
          </a:p>
          <a:p>
            <a:r>
              <a:rPr lang="en-US" altLang="zh-TW" dirty="0"/>
              <a:t>Separable Convolution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Depthwise Convolutions</a:t>
            </a:r>
          </a:p>
          <a:p>
            <a:pPr lvl="1"/>
            <a:r>
              <a:rPr kumimoji="1" lang="en-US" altLang="zh-TW" dirty="0"/>
              <a:t>Pointwise Convolution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3099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D9EC25-4169-7C44-9529-4451D4743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Google MobileNet</a:t>
            </a:r>
            <a:r>
              <a:rPr lang="en-US" altLang="zh-TW" dirty="0"/>
              <a:t> (cont. 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BC1AFF-2164-B34D-AD91-72A152562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Depthwise Convolutions</a:t>
            </a:r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CE39F9-4C83-CA4A-8BB9-9DAAEF759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84" y="2060848"/>
            <a:ext cx="6925298" cy="27098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E79D159-05C0-F049-8860-36B57AB59911}"/>
              </a:ext>
            </a:extLst>
          </p:cNvPr>
          <p:cNvSpPr/>
          <p:nvPr/>
        </p:nvSpPr>
        <p:spPr>
          <a:xfrm>
            <a:off x="1916113" y="552250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000" dirty="0">
                <a:solidFill>
                  <a:srgbClr val="222222"/>
                </a:solidFill>
                <a:latin typeface="+mn-lt"/>
              </a:rPr>
              <a:t>3 × 3 × 3 × 224 × 224 = 1,354,752</a:t>
            </a:r>
            <a:endParaRPr lang="zh-TW" altLang="en-US" sz="2000" dirty="0">
              <a:latin typeface="+mn-lt"/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D11EB51C-89E7-C048-98A4-BB1AFEAE01FB}"/>
              </a:ext>
            </a:extLst>
          </p:cNvPr>
          <p:cNvCxnSpPr>
            <a:cxnSpLocks/>
          </p:cNvCxnSpPr>
          <p:nvPr/>
        </p:nvCxnSpPr>
        <p:spPr>
          <a:xfrm flipV="1">
            <a:off x="1037584" y="3501008"/>
            <a:ext cx="0" cy="10183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66C780CE-C8D9-4949-A7D3-FBB34966BEDC}"/>
              </a:ext>
            </a:extLst>
          </p:cNvPr>
          <p:cNvSpPr/>
          <p:nvPr/>
        </p:nvSpPr>
        <p:spPr>
          <a:xfrm>
            <a:off x="548188" y="3810686"/>
            <a:ext cx="543727" cy="398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+mn-lt"/>
              </a:rPr>
              <a:t>224</a:t>
            </a: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0AA9BF7E-710E-4F40-AA0A-ABB66E03B121}"/>
              </a:ext>
            </a:extLst>
          </p:cNvPr>
          <p:cNvCxnSpPr>
            <a:cxnSpLocks/>
          </p:cNvCxnSpPr>
          <p:nvPr/>
        </p:nvCxnSpPr>
        <p:spPr>
          <a:xfrm rot="5400000" flipV="1">
            <a:off x="2128368" y="2271754"/>
            <a:ext cx="0" cy="10183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95C6C297-40E1-9E40-963C-EA463AB3800E}"/>
              </a:ext>
            </a:extLst>
          </p:cNvPr>
          <p:cNvSpPr/>
          <p:nvPr/>
        </p:nvSpPr>
        <p:spPr>
          <a:xfrm>
            <a:off x="1856504" y="2492896"/>
            <a:ext cx="543727" cy="398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+mn-lt"/>
              </a:rPr>
              <a:t>224</a:t>
            </a:r>
          </a:p>
        </p:txBody>
      </p:sp>
    </p:spTree>
    <p:extLst>
      <p:ext uri="{BB962C8B-B14F-4D97-AF65-F5344CB8AC3E}">
        <p14:creationId xmlns:p14="http://schemas.microsoft.com/office/powerpoint/2010/main" val="960470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D9EC25-4169-7C44-9529-4451D4743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Google MobileNet</a:t>
            </a:r>
            <a:r>
              <a:rPr lang="en-US" altLang="zh-TW" dirty="0"/>
              <a:t> (cont. 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BC1AFF-2164-B34D-AD91-72A152562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Pointwise Convolution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79D159-05C0-F049-8860-36B57AB59911}"/>
              </a:ext>
            </a:extLst>
          </p:cNvPr>
          <p:cNvSpPr/>
          <p:nvPr/>
        </p:nvSpPr>
        <p:spPr>
          <a:xfrm>
            <a:off x="1916113" y="552250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000" dirty="0">
                <a:solidFill>
                  <a:srgbClr val="222222"/>
                </a:solidFill>
                <a:latin typeface="+mn-lt"/>
              </a:rPr>
              <a:t>1 × 1 × 3</a:t>
            </a:r>
            <a:r>
              <a:rPr lang="en-US" altLang="zh-TW" sz="2000" dirty="0">
                <a:solidFill>
                  <a:srgbClr val="222222"/>
                </a:solidFill>
              </a:rPr>
              <a:t> ×</a:t>
            </a:r>
            <a:r>
              <a:rPr lang="en-US" altLang="zh-TW" sz="2000" dirty="0">
                <a:solidFill>
                  <a:srgbClr val="222222"/>
                </a:solidFill>
                <a:latin typeface="+mn-lt"/>
              </a:rPr>
              <a:t> 4 × 224 × 224 = 602,112</a:t>
            </a:r>
            <a:endParaRPr lang="zh-TW" altLang="en-US" sz="2000" dirty="0">
              <a:latin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B5E782-1699-A44C-9B8E-FE23DC16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13" y="1916832"/>
            <a:ext cx="7239000" cy="2984500"/>
          </a:xfrm>
          <a:prstGeom prst="rect">
            <a:avLst/>
          </a:prstGeom>
        </p:spPr>
      </p:pic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22172620-CFF3-5340-B39A-228A44DFCC28}"/>
              </a:ext>
            </a:extLst>
          </p:cNvPr>
          <p:cNvCxnSpPr>
            <a:cxnSpLocks/>
          </p:cNvCxnSpPr>
          <p:nvPr/>
        </p:nvCxnSpPr>
        <p:spPr>
          <a:xfrm>
            <a:off x="2953116" y="4506470"/>
            <a:ext cx="360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5D719D3-61A2-B440-860C-3B9B3261E72C}"/>
              </a:ext>
            </a:extLst>
          </p:cNvPr>
          <p:cNvSpPr/>
          <p:nvPr/>
        </p:nvSpPr>
        <p:spPr>
          <a:xfrm>
            <a:off x="2968411" y="4506470"/>
            <a:ext cx="329450" cy="346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+mn-lt"/>
              </a:rPr>
              <a:t>1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5AB25475-BAFA-7043-B742-33389F671093}"/>
              </a:ext>
            </a:extLst>
          </p:cNvPr>
          <p:cNvCxnSpPr>
            <a:cxnSpLocks/>
          </p:cNvCxnSpPr>
          <p:nvPr/>
        </p:nvCxnSpPr>
        <p:spPr>
          <a:xfrm flipV="1">
            <a:off x="2873351" y="3856112"/>
            <a:ext cx="264500" cy="2929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2CDE5A6D-62FA-A84D-A584-9DBEDC2AF026}"/>
              </a:ext>
            </a:extLst>
          </p:cNvPr>
          <p:cNvSpPr/>
          <p:nvPr/>
        </p:nvSpPr>
        <p:spPr>
          <a:xfrm>
            <a:off x="2790322" y="3765347"/>
            <a:ext cx="2509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+mn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12394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51794</TotalTime>
  <Words>1149</Words>
  <Application>Microsoft Macintosh PowerPoint</Application>
  <PresentationFormat>如螢幕大小 (4:3)</PresentationFormat>
  <Paragraphs>109</Paragraphs>
  <Slides>17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新細明體</vt:lpstr>
      <vt:lpstr>標楷體</vt:lpstr>
      <vt:lpstr>宋体</vt:lpstr>
      <vt:lpstr>Arial</vt:lpstr>
      <vt:lpstr>Calibri</vt:lpstr>
      <vt:lpstr>Times New Roman</vt:lpstr>
      <vt:lpstr>Wingdings</vt:lpstr>
      <vt:lpstr>Wingdings 2</vt:lpstr>
      <vt:lpstr>壁窗</vt:lpstr>
      <vt:lpstr>ShuffleNet </vt:lpstr>
      <vt:lpstr>Outline</vt:lpstr>
      <vt:lpstr>Introduction of ShuffleNet</vt:lpstr>
      <vt:lpstr>CNN</vt:lpstr>
      <vt:lpstr>CNN (cont. )</vt:lpstr>
      <vt:lpstr>CNN (cont. )</vt:lpstr>
      <vt:lpstr>Google MobileNet</vt:lpstr>
      <vt:lpstr>Google MobileNet (cont. )</vt:lpstr>
      <vt:lpstr>Google MobileNet (cont. )</vt:lpstr>
      <vt:lpstr>Google MobileNet (cont. )</vt:lpstr>
      <vt:lpstr>Residual Block</vt:lpstr>
      <vt:lpstr>Residual Block (cont.)</vt:lpstr>
      <vt:lpstr>ShuffleNet</vt:lpstr>
      <vt:lpstr>ShuffleNet (cont.)</vt:lpstr>
      <vt:lpstr>ShuffleNet (cont.)</vt:lpstr>
      <vt:lpstr>Related Work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3932</cp:revision>
  <dcterms:created xsi:type="dcterms:W3CDTF">2008-11-09T17:03:56Z</dcterms:created>
  <dcterms:modified xsi:type="dcterms:W3CDTF">2018-08-18T07:09:47Z</dcterms:modified>
</cp:coreProperties>
</file>